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946900" cy="9207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48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B18E-3A1C-4D0B-B9B2-DE05B0B58D7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8334-F5A8-4CA9-8946-7AC5F1CA03A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B18E-3A1C-4D0B-B9B2-DE05B0B58D7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8334-F5A8-4CA9-8946-7AC5F1CA03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B18E-3A1C-4D0B-B9B2-DE05B0B58D7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8334-F5A8-4CA9-8946-7AC5F1CA03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B18E-3A1C-4D0B-B9B2-DE05B0B58D7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8334-F5A8-4CA9-8946-7AC5F1CA03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B18E-3A1C-4D0B-B9B2-DE05B0B58D7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8334-F5A8-4CA9-8946-7AC5F1CA03A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B18E-3A1C-4D0B-B9B2-DE05B0B58D7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8334-F5A8-4CA9-8946-7AC5F1CA03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B18E-3A1C-4D0B-B9B2-DE05B0B58D7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8334-F5A8-4CA9-8946-7AC5F1CA03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B18E-3A1C-4D0B-B9B2-DE05B0B58D7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8334-F5A8-4CA9-8946-7AC5F1CA03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B18E-3A1C-4D0B-B9B2-DE05B0B58D7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8334-F5A8-4CA9-8946-7AC5F1CA03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B18E-3A1C-4D0B-B9B2-DE05B0B58D7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8334-F5A8-4CA9-8946-7AC5F1CA03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B18E-3A1C-4D0B-B9B2-DE05B0B58D7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F9A8334-F5A8-4CA9-8946-7AC5F1CA03A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BBB18E-3A1C-4D0B-B9B2-DE05B0B58D7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9A8334-F5A8-4CA9-8946-7AC5F1CA03A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Irvine1\Downloads\kevin_pic-removebg-preview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75"/>
          <a:stretch/>
        </p:blipFill>
        <p:spPr bwMode="auto">
          <a:xfrm>
            <a:off x="362712" y="457200"/>
            <a:ext cx="2560320" cy="376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7972" y="4343400"/>
            <a:ext cx="220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i="1" spc="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Kevin </a:t>
            </a:r>
            <a:r>
              <a:rPr lang="en-US" sz="3600" i="1" spc="1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Yeh</a:t>
            </a:r>
            <a:r>
              <a:rPr lang="en-US" sz="3600" i="1" spc="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r>
              <a:rPr lang="zh-TW" altLang="en-US" sz="3600" b="1" spc="100" dirty="0">
                <a:ln w="1905"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葉</a:t>
            </a:r>
            <a:r>
              <a:rPr lang="zh-CN" altLang="en-US" sz="3600" b="1" spc="100" dirty="0">
                <a:ln w="1905"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俊麟</a:t>
            </a:r>
            <a:endParaRPr lang="en-US" sz="3600" b="1" spc="100" dirty="0">
              <a:ln w="1905"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6976" y="1134238"/>
            <a:ext cx="5830824" cy="3581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5288" indent="-395288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zh-TW" altLang="en-US" sz="1800" b="1" spc="100" dirty="0" smtClean="0">
                <a:solidFill>
                  <a:schemeClr val="tx2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美國加州註冊會計師</a:t>
            </a:r>
          </a:p>
          <a:p>
            <a:pPr marL="395288" indent="-395288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zh-TW" altLang="en-US" sz="1800" b="1" spc="100" dirty="0" smtClean="0">
                <a:solidFill>
                  <a:schemeClr val="tx2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美國立業會計師事務所負責人</a:t>
            </a:r>
            <a:endParaRPr lang="en-US" altLang="zh-TW" sz="1800" b="1" spc="100" dirty="0" smtClean="0">
              <a:solidFill>
                <a:schemeClr val="tx2"/>
              </a:solidFill>
              <a:latin typeface="Times New Roman" panose="02020603050405020304" pitchFamily="18" charset="0"/>
              <a:ea typeface="DFKai-SB" pitchFamily="65" charset="-120"/>
              <a:cs typeface="Times New Roman" panose="02020603050405020304" pitchFamily="18" charset="0"/>
            </a:endParaRPr>
          </a:p>
          <a:p>
            <a:pPr marL="395288" indent="-395288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zh-TW" altLang="en-US" sz="1800" b="1" spc="100" dirty="0" smtClean="0">
                <a:solidFill>
                  <a:schemeClr val="tx2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亞美會計研究發展基金會首席執行長</a:t>
            </a:r>
          </a:p>
          <a:p>
            <a:pPr marL="395288" indent="-395288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zh-TW" altLang="en-US" sz="1800" b="1" spc="100" dirty="0" smtClean="0">
                <a:solidFill>
                  <a:schemeClr val="tx2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美國及加州會計師協會會員</a:t>
            </a:r>
          </a:p>
          <a:p>
            <a:pPr marL="395288" indent="-395288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zh-TW" altLang="en-US" sz="1800" b="1" spc="100" dirty="0" smtClean="0">
                <a:solidFill>
                  <a:schemeClr val="tx2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美國俄亥俄州 </a:t>
            </a:r>
            <a:r>
              <a:rPr lang="en-US" altLang="zh-TW" sz="1800" b="1" spc="100" dirty="0" smtClean="0">
                <a:solidFill>
                  <a:schemeClr val="tx2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Case Western Reserve University </a:t>
            </a:r>
            <a:r>
              <a:rPr lang="zh-TW" altLang="en-US" sz="1800" b="1" spc="100" dirty="0" smtClean="0">
                <a:solidFill>
                  <a:schemeClr val="tx2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會計碩士</a:t>
            </a:r>
          </a:p>
          <a:p>
            <a:pPr marL="395288" indent="-395288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zh-TW" altLang="en-US" sz="1800" b="1" spc="100" dirty="0" smtClean="0">
                <a:solidFill>
                  <a:schemeClr val="tx2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國立成功大學會計學士</a:t>
            </a:r>
            <a:endParaRPr lang="zh-TW" altLang="en-US" sz="1800" b="1" spc="100" dirty="0">
              <a:solidFill>
                <a:schemeClr val="tx2"/>
              </a:solidFill>
              <a:latin typeface="Times New Roman" panose="02020603050405020304" pitchFamily="18" charset="0"/>
              <a:ea typeface="DFKai-SB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6976" y="4419600"/>
            <a:ext cx="5373624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TW" altLang="en-US" b="1" u="sng" dirty="0">
                <a:solidFill>
                  <a:srgbClr val="2A48C6"/>
                </a:solidFill>
                <a:latin typeface="DFKai-SB" pitchFamily="65" charset="-120"/>
                <a:ea typeface="DFKai-SB" pitchFamily="65" charset="-120"/>
              </a:rPr>
              <a:t>立業會計師事務所</a:t>
            </a:r>
            <a:endParaRPr lang="en-US" altLang="zh-TW" b="1" u="sng" dirty="0">
              <a:solidFill>
                <a:srgbClr val="2A48C6"/>
              </a:solidFill>
              <a:latin typeface="DFKai-SB" pitchFamily="65" charset="-120"/>
              <a:ea typeface="DFKai-SB" pitchFamily="65" charset="-120"/>
            </a:endParaRP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地址</a:t>
            </a:r>
            <a:r>
              <a: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: 17506 Colima Rd. #202 </a:t>
            </a: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      Rowland Heights, CA 91748</a:t>
            </a: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  <a:sym typeface="Wingdings" pitchFamily="2" charset="2"/>
              </a:rPr>
              <a:t>電話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  <a:sym typeface="Wingdings" pitchFamily="2" charset="2"/>
              </a:rPr>
              <a:t>: (626) 810-7285</a:t>
            </a: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  <a:sym typeface="Wingdings" pitchFamily="2" charset="2"/>
              </a:rPr>
              <a:t>傳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  <a:sym typeface="Wingdings" pitchFamily="2" charset="2"/>
              </a:rPr>
              <a:t>真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  <a:sym typeface="Wingdings" pitchFamily="2" charset="2"/>
              </a:rPr>
              <a:t>: (626) 810-7561</a:t>
            </a: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  <a:sym typeface="Wingdings" pitchFamily="2" charset="2"/>
              </a:rPr>
              <a:t>電郵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  <a:sym typeface="Wingdings" pitchFamily="2" charset="2"/>
              </a:rPr>
              <a:t>: kyeh@kevinyehcpa.com</a:t>
            </a:r>
          </a:p>
        </p:txBody>
      </p:sp>
    </p:spTree>
    <p:extLst>
      <p:ext uri="{BB962C8B-B14F-4D97-AF65-F5344CB8AC3E}">
        <p14:creationId xmlns:p14="http://schemas.microsoft.com/office/powerpoint/2010/main" val="133120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貸款免除額減少的情況</a:t>
            </a:r>
            <a:endParaRPr lang="en-US" sz="54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>
                <a:latin typeface="PMingLiU" panose="02020500000000000000" pitchFamily="18" charset="-120"/>
                <a:ea typeface="PMingLiU" panose="02020500000000000000" pitchFamily="18" charset="-120"/>
              </a:rPr>
              <a:t>情</a:t>
            </a:r>
            <a:r>
              <a:rPr lang="zh-CN" altLang="en-US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形</a:t>
            </a:r>
            <a:r>
              <a:rPr lang="en-US" altLang="zh-TW" b="1" dirty="0" smtClean="0">
                <a:ea typeface="PMingLiU" panose="02020500000000000000" pitchFamily="18" charset="-120"/>
              </a:rPr>
              <a:t>2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</a:t>
            </a:r>
            <a:r>
              <a:rPr lang="zh-CN" altLang="en-US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薪</a:t>
            </a:r>
            <a:r>
              <a:rPr lang="zh-CN" altLang="en-US" b="1" dirty="0">
                <a:latin typeface="PMingLiU" panose="02020500000000000000" pitchFamily="18" charset="-120"/>
                <a:ea typeface="PMingLiU" panose="02020500000000000000" pitchFamily="18" charset="-120"/>
              </a:rPr>
              <a:t>資減</a:t>
            </a:r>
            <a:r>
              <a:rPr lang="zh-CN" altLang="en-US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少</a:t>
            </a:r>
            <a:endParaRPr lang="en-US" altLang="zh-CN" b="1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對於那些</a:t>
            </a:r>
            <a:r>
              <a:rPr lang="en-US" dirty="0"/>
              <a:t>2019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年薪資不超過十萬美元的員工，如果他們的薪水與最近的一個季度相比減少超過</a:t>
            </a:r>
            <a:r>
              <a:rPr lang="en-US" dirty="0"/>
              <a:t>25%</a:t>
            </a:r>
            <a:r>
              <a:rPr lang="zh-CN" altLang="en-US" dirty="0"/>
              <a:t>，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則相應的債務可免除額將扣除超過</a:t>
            </a:r>
            <a:r>
              <a:rPr lang="en-US" dirty="0"/>
              <a:t>25%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的部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分</a:t>
            </a:r>
            <a:endParaRPr lang="en-US" altLang="zh-CN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en-US" dirty="0"/>
          </a:p>
          <a:p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如果上述員工減少或者薪資減少的情況發生在</a:t>
            </a:r>
            <a:r>
              <a:rPr lang="en-US" dirty="0"/>
              <a:t>02/15/2020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至</a:t>
            </a:r>
            <a:r>
              <a:rPr lang="en-US" dirty="0"/>
              <a:t>CARES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法案生效的</a:t>
            </a:r>
            <a:r>
              <a:rPr lang="en-US" dirty="0"/>
              <a:t>30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天內</a:t>
            </a:r>
            <a:r>
              <a:rPr lang="zh-CN" altLang="en-US" dirty="0"/>
              <a:t>，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即</a:t>
            </a:r>
            <a:r>
              <a:rPr lang="en-US" dirty="0"/>
              <a:t>04/26/2020</a:t>
            </a:r>
            <a:r>
              <a:rPr lang="zh-CN" altLang="en-US" dirty="0"/>
              <a:t>，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且借款人已經在</a:t>
            </a:r>
            <a:r>
              <a:rPr lang="en-US" dirty="0"/>
              <a:t>06/30/2020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前已經消除上述員工減少或者薪資減少的情況，則貸款免除額不會受影響而被減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少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97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如何申請</a:t>
            </a:r>
            <a:endParaRPr lang="en-US" sz="54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您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可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以</a:t>
            </a: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透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過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任何現有的</a:t>
            </a:r>
            <a:r>
              <a:rPr lang="en-US" dirty="0"/>
              <a:t>SBA 7</a:t>
            </a:r>
            <a:r>
              <a:rPr lang="zh-CN" altLang="en-US" dirty="0"/>
              <a:t>（</a:t>
            </a:r>
            <a:r>
              <a:rPr lang="en-US" dirty="0"/>
              <a:t>a</a:t>
            </a:r>
            <a:r>
              <a:rPr lang="zh-CN" altLang="en-US" dirty="0"/>
              <a:t>）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銀行或任何參與聯邦擔保的存款機構，聯邦擔保信用社和農場信用體系機構進行申請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。您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應諮詢當地的銀行是否參與本計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劃</a:t>
            </a:r>
            <a:endParaRPr lang="en-US" altLang="zh-CN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銀行最早可在</a:t>
            </a:r>
            <a:r>
              <a:rPr lang="en-US" dirty="0"/>
              <a:t>2020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年</a:t>
            </a:r>
            <a:r>
              <a:rPr lang="en-US" dirty="0"/>
              <a:t>4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月</a:t>
            </a:r>
            <a:r>
              <a:rPr lang="en-US" dirty="0"/>
              <a:t>3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日開始處理貸款申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請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16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325562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latin typeface="PMingLiU" panose="02020500000000000000" pitchFamily="18" charset="-120"/>
                <a:ea typeface="PMingLiU" panose="02020500000000000000" pitchFamily="18" charset="-120"/>
              </a:rPr>
              <a:t>經濟受損災害貸</a:t>
            </a:r>
            <a:r>
              <a:rPr lang="zh-TW" altLang="en-US" sz="54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款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en-US" altLang="zh-TW" sz="4000" dirty="0" smtClean="0"/>
              <a:t>Economic Injury Disaster Loan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534400" cy="4525963"/>
          </a:xfrm>
        </p:spPr>
        <p:txBody>
          <a:bodyPr>
            <a:normAutofit/>
          </a:bodyPr>
          <a:lstStyle/>
          <a:p>
            <a:r>
              <a:rPr lang="zh-TW" altLang="en-US" dirty="0"/>
              <a:t>申請者</a:t>
            </a:r>
            <a:r>
              <a:rPr lang="zh-TW" altLang="en-US" dirty="0" smtClean="0"/>
              <a:t>為小型企業、自僱者 </a:t>
            </a:r>
            <a:r>
              <a:rPr lang="en-US" altLang="zh-TW" dirty="0" smtClean="0"/>
              <a:t>(Self-employed)</a:t>
            </a:r>
            <a:r>
              <a:rPr lang="zh-TW" altLang="en-US" dirty="0" smtClean="0"/>
              <a:t> 、獨資事業 </a:t>
            </a:r>
            <a:r>
              <a:rPr lang="en-US" altLang="zh-TW" dirty="0" smtClean="0"/>
              <a:t>(Sole-proprietor) </a:t>
            </a:r>
            <a:r>
              <a:rPr lang="zh-TW" altLang="en-US" dirty="0" smtClean="0"/>
              <a:t>或是獨立承包商 </a:t>
            </a:r>
            <a:r>
              <a:rPr lang="en-US" altLang="zh-TW" dirty="0" smtClean="0"/>
              <a:t>(Independent contractor)</a:t>
            </a:r>
          </a:p>
          <a:p>
            <a:r>
              <a:rPr lang="zh-TW" altLang="en-US" dirty="0"/>
              <a:t>申請貸款三天</a:t>
            </a:r>
            <a:r>
              <a:rPr lang="zh-TW" altLang="en-US" dirty="0" smtClean="0"/>
              <a:t>內</a:t>
            </a:r>
            <a:r>
              <a:rPr lang="zh-CN" altLang="en-US" dirty="0" smtClean="0"/>
              <a:t>，</a:t>
            </a:r>
            <a:r>
              <a:rPr lang="zh-TW" altLang="en-US" dirty="0" smtClean="0"/>
              <a:t>會預先借最高一萬美元的金額</a:t>
            </a:r>
            <a:r>
              <a:rPr lang="en-US" altLang="zh-TW" dirty="0" smtClean="0"/>
              <a:t> (Emergency EIDL Grant)</a:t>
            </a:r>
          </a:p>
          <a:p>
            <a:r>
              <a:rPr lang="zh-TW" altLang="en-US" dirty="0" smtClean="0"/>
              <a:t>這一萬美元有機會是不用返還的</a:t>
            </a:r>
            <a:endParaRPr lang="en-US" altLang="zh-TW" dirty="0" smtClean="0"/>
          </a:p>
          <a:p>
            <a:r>
              <a:rPr lang="zh-TW" altLang="en-US" dirty="0"/>
              <a:t>可在</a:t>
            </a:r>
            <a:r>
              <a:rPr lang="en-US" altLang="zh-TW" dirty="0"/>
              <a:t>Small Business Administration</a:t>
            </a:r>
            <a:r>
              <a:rPr lang="zh-TW" altLang="en-US" dirty="0"/>
              <a:t>網站申請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b="1" dirty="0" smtClean="0"/>
              <a:t>    </a:t>
            </a:r>
            <a:r>
              <a:rPr lang="en-US" altLang="zh-TW" b="1" dirty="0" smtClean="0"/>
              <a:t>https://covid19relief.sba.gov/#/</a:t>
            </a:r>
          </a:p>
        </p:txBody>
      </p:sp>
    </p:spTree>
    <p:extLst>
      <p:ext uri="{BB962C8B-B14F-4D97-AF65-F5344CB8AC3E}">
        <p14:creationId xmlns:p14="http://schemas.microsoft.com/office/powerpoint/2010/main" val="2160707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45650" cy="1149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2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45650" cy="178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15240000"/>
            <a:ext cx="74676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4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45650" cy="1219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444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45650" cy="151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8229600"/>
            <a:ext cx="75438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42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雇主減時補助方案</a:t>
            </a:r>
            <a:r>
              <a:rPr lang="en-US" altLang="zh-TW" sz="4400" b="1" dirty="0" smtClean="0"/>
              <a:t/>
            </a:r>
            <a:br>
              <a:rPr lang="en-US" altLang="zh-TW" sz="4400" b="1" dirty="0" smtClean="0"/>
            </a:br>
            <a:r>
              <a:rPr lang="en-US" altLang="zh-TW" sz="4400" b="1" dirty="0" smtClean="0"/>
              <a:t>Work Sharing Program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89120"/>
          </a:xfrm>
        </p:spPr>
        <p:txBody>
          <a:bodyPr/>
          <a:lstStyle/>
          <a:p>
            <a:r>
              <a:rPr lang="zh-TW" altLang="en-US" b="1" dirty="0" smtClean="0"/>
              <a:t>對員工的好處 </a:t>
            </a:r>
            <a:r>
              <a:rPr lang="en-US" altLang="zh-TW" b="1" dirty="0" smtClean="0"/>
              <a:t>: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en-US" altLang="zh-TW" dirty="0" smtClean="0"/>
              <a:t>1.</a:t>
            </a:r>
            <a:r>
              <a:rPr lang="zh-TW" altLang="en-US" dirty="0" smtClean="0"/>
              <a:t> 可以領失業救濟金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en-US" altLang="zh-TW" dirty="0" smtClean="0"/>
              <a:t>2.</a:t>
            </a:r>
            <a:r>
              <a:rPr lang="zh-TW" altLang="en-US" dirty="0" smtClean="0"/>
              <a:t> 可以保留現職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en-US" altLang="zh-TW" dirty="0" smtClean="0"/>
              <a:t>3.</a:t>
            </a:r>
            <a:r>
              <a:rPr lang="zh-TW" altLang="en-US" dirty="0" smtClean="0"/>
              <a:t> 避免財務困難</a:t>
            </a:r>
            <a:endParaRPr lang="en-US" altLang="zh-TW" dirty="0" smtClean="0"/>
          </a:p>
          <a:p>
            <a:r>
              <a:rPr lang="zh-TW" altLang="en-US" b="1" dirty="0" smtClean="0"/>
              <a:t>對雇主的</a:t>
            </a:r>
            <a:r>
              <a:rPr lang="zh-TW" altLang="en-US" b="1" dirty="0"/>
              <a:t>好處 </a:t>
            </a:r>
            <a:r>
              <a:rPr lang="en-US" altLang="zh-TW" b="1" dirty="0" smtClean="0"/>
              <a:t>: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en-US" altLang="zh-TW" dirty="0" smtClean="0"/>
              <a:t>1.</a:t>
            </a:r>
            <a:r>
              <a:rPr lang="zh-TW" altLang="en-US" dirty="0" smtClean="0"/>
              <a:t> 減少解雇的可能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en-US" altLang="zh-TW" dirty="0" smtClean="0"/>
              <a:t>2.</a:t>
            </a:r>
            <a:r>
              <a:rPr lang="zh-TW" altLang="en-US" dirty="0" smtClean="0"/>
              <a:t> 留住有經驗的員工以應變復甦後的市場環境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3.</a:t>
            </a:r>
            <a:r>
              <a:rPr lang="zh-TW" altLang="en-US" dirty="0" smtClean="0"/>
              <a:t> 避免支付因雇用新員工而產生的相關費用</a:t>
            </a:r>
            <a:endParaRPr lang="en-US" altLang="zh-TW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86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申請資格</a:t>
            </a:r>
            <a:endParaRPr lang="en-US" sz="54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41520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r>
              <a:rPr lang="zh-TW" altLang="en-US" dirty="0" smtClean="0"/>
              <a:t>加州合法註冊公司</a:t>
            </a:r>
            <a:endParaRPr lang="en-US" altLang="zh-TW" dirty="0" smtClean="0"/>
          </a:p>
          <a:p>
            <a:r>
              <a:rPr lang="zh-TW" altLang="en-US" dirty="0" smtClean="0"/>
              <a:t>擁有現行的</a:t>
            </a:r>
            <a:r>
              <a:rPr lang="en-US" altLang="zh-TW" dirty="0" smtClean="0"/>
              <a:t>EDD account</a:t>
            </a:r>
          </a:p>
          <a:p>
            <a:r>
              <a:rPr lang="zh-TW" altLang="en-US" dirty="0"/>
              <a:t>至少</a:t>
            </a:r>
            <a:r>
              <a:rPr lang="en-US" altLang="zh-TW" dirty="0"/>
              <a:t>10%</a:t>
            </a:r>
            <a:r>
              <a:rPr lang="zh-TW" altLang="en-US" dirty="0"/>
              <a:t>的勞動力和</a:t>
            </a:r>
            <a:r>
              <a:rPr lang="en-US" altLang="zh-TW" dirty="0"/>
              <a:t>2</a:t>
            </a:r>
            <a:r>
              <a:rPr lang="zh-TW" altLang="en-US" dirty="0"/>
              <a:t>名以上的員工的工作時間和薪資受影</a:t>
            </a:r>
            <a:r>
              <a:rPr lang="zh-TW" altLang="en-US" dirty="0" smtClean="0"/>
              <a:t>響</a:t>
            </a:r>
            <a:endParaRPr lang="en-US" altLang="zh-TW" dirty="0" smtClean="0"/>
          </a:p>
          <a:p>
            <a:r>
              <a:rPr lang="zh-TW" altLang="en-US" dirty="0"/>
              <a:t>工作時數和薪資必須被減少</a:t>
            </a:r>
            <a:r>
              <a:rPr lang="en-US" altLang="zh-TW" dirty="0"/>
              <a:t>10%</a:t>
            </a:r>
            <a:r>
              <a:rPr lang="zh-TW" altLang="en-US" dirty="0"/>
              <a:t>並且不超過</a:t>
            </a:r>
            <a:r>
              <a:rPr lang="en-US" altLang="zh-TW" dirty="0"/>
              <a:t>60</a:t>
            </a:r>
            <a:r>
              <a:rPr lang="en-US" altLang="zh-TW" dirty="0" smtClean="0"/>
              <a:t>%</a:t>
            </a:r>
          </a:p>
          <a:p>
            <a:r>
              <a:rPr lang="zh-TW" altLang="en-US" dirty="0"/>
              <a:t>健康保險福利必</a:t>
            </a:r>
            <a:r>
              <a:rPr lang="zh-TW" altLang="en-US" dirty="0" smtClean="0"/>
              <a:t>須維持</a:t>
            </a:r>
            <a:r>
              <a:rPr lang="zh-TW" altLang="en-US" dirty="0"/>
              <a:t>以往或</a:t>
            </a:r>
            <a:r>
              <a:rPr lang="zh-TW" altLang="en-US" dirty="0" smtClean="0"/>
              <a:t>是</a:t>
            </a:r>
            <a:r>
              <a:rPr lang="zh-TW" altLang="en-US" dirty="0"/>
              <a:t>和其他未參</a:t>
            </a:r>
            <a:r>
              <a:rPr lang="zh-TW" altLang="en-US" dirty="0" smtClean="0"/>
              <a:t>與</a:t>
            </a:r>
            <a:r>
              <a:rPr lang="en-US" altLang="zh-TW" dirty="0" smtClean="0"/>
              <a:t>Work Sharing</a:t>
            </a:r>
            <a:r>
              <a:rPr lang="zh-TW" altLang="en-US" dirty="0" smtClean="0"/>
              <a:t>的員工一樣的水平</a:t>
            </a:r>
            <a:endParaRPr lang="en-US" altLang="zh-TW" dirty="0" smtClean="0"/>
          </a:p>
          <a:p>
            <a:r>
              <a:rPr lang="zh-TW" altLang="en-US" dirty="0" smtClean="0"/>
              <a:t>退休金福利</a:t>
            </a:r>
            <a:r>
              <a:rPr lang="zh-TW" altLang="en-US" dirty="0"/>
              <a:t>必須維持以往或</a:t>
            </a:r>
            <a:r>
              <a:rPr lang="zh-TW" altLang="en-US" dirty="0" smtClean="0"/>
              <a:t>是和其</a:t>
            </a:r>
            <a:r>
              <a:rPr lang="zh-TW" altLang="en-US" dirty="0"/>
              <a:t>他未參與</a:t>
            </a:r>
            <a:r>
              <a:rPr lang="en-US" altLang="zh-TW" dirty="0"/>
              <a:t>Work Sharing</a:t>
            </a:r>
            <a:r>
              <a:rPr lang="zh-TW" altLang="en-US" dirty="0"/>
              <a:t>的員工一樣的水平</a:t>
            </a:r>
            <a:endParaRPr lang="en-US" altLang="zh-TW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08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申請資格</a:t>
            </a:r>
            <a:endParaRPr lang="en-US" sz="54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4389120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r>
              <a:rPr lang="zh-TW" altLang="en-US" dirty="0" smtClean="0"/>
              <a:t>員</a:t>
            </a:r>
            <a:r>
              <a:rPr lang="zh-TW" altLang="en-US" dirty="0"/>
              <a:t>工的談判代表必須同意自願參與並簽署</a:t>
            </a:r>
            <a:r>
              <a:rPr lang="en-US" altLang="zh-TW" dirty="0"/>
              <a:t>Work </a:t>
            </a:r>
            <a:r>
              <a:rPr lang="en-US" altLang="zh-TW" dirty="0" smtClean="0"/>
              <a:t>Sharing </a:t>
            </a:r>
            <a:endParaRPr lang="en-US" altLang="zh-TW" dirty="0" smtClean="0"/>
          </a:p>
          <a:p>
            <a:r>
              <a:rPr lang="zh-TW" altLang="en-US" dirty="0" smtClean="0"/>
              <a:t>確認受影響的工作單位有被包含在</a:t>
            </a:r>
            <a:r>
              <a:rPr lang="en-US" altLang="zh-TW" dirty="0" smtClean="0"/>
              <a:t>Work Sharing </a:t>
            </a:r>
            <a:r>
              <a:rPr lang="en-US" altLang="zh-TW" dirty="0" smtClean="0"/>
              <a:t>Program</a:t>
            </a:r>
            <a:r>
              <a:rPr lang="en-US" altLang="zh-TW" dirty="0" smtClean="0"/>
              <a:t>, </a:t>
            </a:r>
            <a:r>
              <a:rPr lang="zh-TW" altLang="en-US" dirty="0" smtClean="0"/>
              <a:t>並</a:t>
            </a:r>
            <a:r>
              <a:rPr lang="zh-TW" altLang="en-US" dirty="0" smtClean="0"/>
              <a:t>確認每一位員工的全名和社會安全碼</a:t>
            </a:r>
            <a:endParaRPr lang="en-US" altLang="zh-TW" dirty="0" smtClean="0"/>
          </a:p>
          <a:p>
            <a:r>
              <a:rPr lang="zh-TW" altLang="en-US" dirty="0"/>
              <a:t>事前通</a:t>
            </a:r>
            <a:r>
              <a:rPr lang="zh-TW" altLang="en-US" dirty="0" smtClean="0"/>
              <a:t>知想參與</a:t>
            </a:r>
            <a:r>
              <a:rPr lang="en-US" altLang="zh-TW" dirty="0" smtClean="0"/>
              <a:t>Work Sharing Program</a:t>
            </a:r>
            <a:r>
              <a:rPr lang="zh-TW" altLang="en-US" dirty="0" smtClean="0"/>
              <a:t>的員工</a:t>
            </a:r>
            <a:endParaRPr lang="en-US" altLang="zh-TW" dirty="0" smtClean="0"/>
          </a:p>
          <a:p>
            <a:r>
              <a:rPr lang="zh-TW" altLang="en-US" dirty="0"/>
              <a:t>確</a:t>
            </a:r>
            <a:r>
              <a:rPr lang="zh-TW" altLang="en-US" dirty="0" smtClean="0"/>
              <a:t>認</a:t>
            </a:r>
            <a:r>
              <a:rPr lang="zh-TW" altLang="en-US" dirty="0"/>
              <a:t>多少</a:t>
            </a:r>
            <a:r>
              <a:rPr lang="zh-TW" altLang="en-US" dirty="0" smtClean="0"/>
              <a:t>解</a:t>
            </a:r>
            <a:r>
              <a:rPr lang="zh-TW" altLang="en-US" dirty="0"/>
              <a:t>雇</a:t>
            </a:r>
            <a:r>
              <a:rPr lang="zh-TW" altLang="en-US" dirty="0" smtClean="0"/>
              <a:t>的員工會</a:t>
            </a:r>
            <a:r>
              <a:rPr lang="zh-TW" altLang="en-US" dirty="0"/>
              <a:t>被排除在</a:t>
            </a:r>
            <a:r>
              <a:rPr lang="en-US" altLang="zh-TW" dirty="0"/>
              <a:t>Work Sharing Program </a:t>
            </a:r>
            <a:endParaRPr lang="en-US" altLang="zh-TW" dirty="0" smtClean="0"/>
          </a:p>
          <a:p>
            <a:r>
              <a:rPr lang="zh-TW" altLang="en-US" dirty="0"/>
              <a:t>提</a:t>
            </a:r>
            <a:r>
              <a:rPr lang="zh-TW" altLang="en-US" dirty="0" smtClean="0"/>
              <a:t>供</a:t>
            </a:r>
            <a:r>
              <a:rPr lang="en-US" altLang="zh-TW" dirty="0" smtClean="0"/>
              <a:t>EDD</a:t>
            </a:r>
            <a:r>
              <a:rPr lang="zh-TW" altLang="en-US" dirty="0"/>
              <a:t>所有和</a:t>
            </a:r>
            <a:r>
              <a:rPr lang="en-US" altLang="zh-TW" dirty="0"/>
              <a:t>Work Sharing Program</a:t>
            </a:r>
            <a:r>
              <a:rPr lang="zh-TW" altLang="en-US" dirty="0"/>
              <a:t>相關的文件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en-US" altLang="zh-TW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8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latin typeface="PMingLiU" panose="02020500000000000000" pitchFamily="18" charset="-120"/>
                <a:ea typeface="PMingLiU" panose="02020500000000000000" pitchFamily="18" charset="-120"/>
              </a:rPr>
              <a:t>經濟紓困安全法</a:t>
            </a:r>
            <a:r>
              <a:rPr lang="zh-TW" altLang="en-US" sz="54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案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3200" dirty="0" smtClean="0"/>
              <a:t>(Coronavirus Aid, Relief &amp; Economic Security Act)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958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$3,500</a:t>
            </a:r>
            <a:r>
              <a:rPr lang="zh-TW" altLang="en-US" sz="4000" dirty="0" smtClean="0"/>
              <a:t>億貸款給小型企業</a:t>
            </a:r>
            <a:endParaRPr lang="en-US" altLang="zh-TW" sz="4000" dirty="0" smtClean="0"/>
          </a:p>
          <a:p>
            <a:pPr marL="0" indent="0">
              <a:buNone/>
            </a:pPr>
            <a:endParaRPr lang="en-US" altLang="zh-TW" sz="4000" dirty="0" smtClean="0"/>
          </a:p>
          <a:p>
            <a:r>
              <a:rPr lang="zh-TW" altLang="en-US" sz="4000" dirty="0"/>
              <a:t>薪資保障計</a:t>
            </a:r>
            <a:r>
              <a:rPr lang="zh-TW" altLang="en-US" sz="4000" dirty="0" smtClean="0"/>
              <a:t>畫 </a:t>
            </a:r>
            <a:r>
              <a:rPr lang="en-US" altLang="zh-TW" sz="4000" dirty="0" smtClean="0"/>
              <a:t>Paycheck Protection Program (PPP)</a:t>
            </a:r>
          </a:p>
          <a:p>
            <a:pPr marL="0" indent="0">
              <a:buNone/>
            </a:pPr>
            <a:endParaRPr lang="en-US" altLang="zh-TW" sz="4000" dirty="0" smtClean="0"/>
          </a:p>
          <a:p>
            <a:r>
              <a:rPr lang="zh-TW" altLang="en-US" sz="4000" dirty="0"/>
              <a:t>經</a:t>
            </a:r>
            <a:r>
              <a:rPr lang="zh-TW" altLang="en-US" sz="4000" dirty="0" smtClean="0"/>
              <a:t>濟受損災害貸款 </a:t>
            </a:r>
            <a:r>
              <a:rPr lang="en-US" altLang="zh-TW" sz="4000" dirty="0" smtClean="0"/>
              <a:t>Economic Injury Disaster Loan (EIDL)</a:t>
            </a:r>
          </a:p>
          <a:p>
            <a:pPr marL="0" indent="0">
              <a:buNone/>
            </a:pPr>
            <a:endParaRPr lang="en-US" altLang="zh-TW" sz="4000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27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>
                <a:latin typeface="PMingLiU" panose="02020500000000000000" pitchFamily="18" charset="-120"/>
                <a:ea typeface="PMingLiU" panose="02020500000000000000" pitchFamily="18" charset="-120"/>
              </a:rPr>
              <a:t>申</a:t>
            </a:r>
            <a:r>
              <a:rPr lang="zh-TW" altLang="en-US" sz="48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請</a:t>
            </a:r>
            <a:r>
              <a:rPr lang="zh-TW" altLang="en-US" sz="4800" b="1" dirty="0">
                <a:latin typeface="PMingLiU" panose="02020500000000000000" pitchFamily="18" charset="-120"/>
                <a:ea typeface="PMingLiU" panose="02020500000000000000" pitchFamily="18" charset="-120"/>
              </a:rPr>
              <a:t>限制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458200" cy="4114800"/>
          </a:xfrm>
        </p:spPr>
        <p:txBody>
          <a:bodyPr/>
          <a:lstStyle/>
          <a:p>
            <a:r>
              <a:rPr lang="zh-TW" altLang="en-US" dirty="0" smtClean="0"/>
              <a:t>租借員工、週期性的員工、季節性的員工及臨時的員工不能參與</a:t>
            </a:r>
            <a:r>
              <a:rPr lang="en-US" altLang="zh-TW" dirty="0" smtClean="0"/>
              <a:t>Work Sharing Program</a:t>
            </a:r>
          </a:p>
          <a:p>
            <a:endParaRPr lang="en-US" altLang="zh-TW" dirty="0" smtClean="0"/>
          </a:p>
          <a:p>
            <a:r>
              <a:rPr lang="zh-TW" altLang="en-US" dirty="0"/>
              <a:t>公</a:t>
            </a:r>
            <a:r>
              <a:rPr lang="zh-TW" altLang="en-US" dirty="0" smtClean="0"/>
              <a:t>司主管或是主要股東不能</a:t>
            </a:r>
            <a:r>
              <a:rPr lang="zh-TW" altLang="en-US" dirty="0"/>
              <a:t>參與</a:t>
            </a:r>
            <a:r>
              <a:rPr lang="en-US" altLang="zh-TW" dirty="0"/>
              <a:t>Work Sharing </a:t>
            </a:r>
            <a:r>
              <a:rPr lang="en-US" altLang="zh-TW" dirty="0" smtClean="0"/>
              <a:t>Program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 smtClean="0"/>
              <a:t>Work Sharing Program </a:t>
            </a:r>
            <a:r>
              <a:rPr lang="zh-TW" altLang="en-US" dirty="0" smtClean="0"/>
              <a:t>不能變成在</a:t>
            </a:r>
            <a:r>
              <a:rPr lang="zh-TW" altLang="en-US" dirty="0" smtClean="0"/>
              <a:t>過</a:t>
            </a:r>
            <a:r>
              <a:rPr lang="zh-TW" altLang="en-US" dirty="0"/>
              <a:t>渡</a:t>
            </a:r>
            <a:r>
              <a:rPr lang="zh-TW" altLang="en-US" dirty="0" smtClean="0"/>
              <a:t>時</a:t>
            </a:r>
            <a:r>
              <a:rPr lang="zh-TW" altLang="en-US" dirty="0" smtClean="0"/>
              <a:t>期</a:t>
            </a:r>
            <a:r>
              <a:rPr lang="zh-TW" altLang="en-US" dirty="0" smtClean="0"/>
              <a:t>的</a:t>
            </a:r>
            <a:r>
              <a:rPr lang="zh-TW" altLang="en-US" dirty="0"/>
              <a:t>裁員</a:t>
            </a:r>
            <a:r>
              <a:rPr lang="zh-TW" altLang="en-US" dirty="0" smtClean="0"/>
              <a:t>工</a:t>
            </a:r>
            <a:r>
              <a:rPr lang="zh-TW" altLang="en-US" dirty="0" smtClean="0"/>
              <a:t>具</a:t>
            </a:r>
            <a:endParaRPr lang="en-US" altLang="zh-TW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647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latin typeface="PMingLiU" panose="02020500000000000000" pitchFamily="18" charset="-120"/>
                <a:ea typeface="PMingLiU" panose="02020500000000000000" pitchFamily="18" charset="-120"/>
              </a:rPr>
              <a:t>如何申請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/>
              <a:t>填寫表格</a:t>
            </a:r>
            <a:r>
              <a:rPr lang="en-US" altLang="zh-TW" dirty="0" smtClean="0"/>
              <a:t>Work Sharing (WS) Unemployment Insurance Plan Application (DE 8686)</a:t>
            </a:r>
          </a:p>
          <a:p>
            <a:endParaRPr lang="en-US" altLang="zh-TW" dirty="0" smtClean="0"/>
          </a:p>
          <a:p>
            <a:r>
              <a:rPr lang="zh-TW" altLang="en-US" dirty="0"/>
              <a:t>郵寄到</a:t>
            </a:r>
            <a:r>
              <a:rPr lang="en-US" altLang="zh-TW" dirty="0" smtClean="0"/>
              <a:t>EDD</a:t>
            </a:r>
            <a:r>
              <a:rPr lang="zh-TW" altLang="en-US" dirty="0" smtClean="0"/>
              <a:t>以便完成申請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dirty="0"/>
              <a:t>https://www.edd.ca.gov/unemployment/Work_Sharing_Program.htm</a:t>
            </a:r>
          </a:p>
        </p:txBody>
      </p:sp>
    </p:spTree>
    <p:extLst>
      <p:ext uri="{BB962C8B-B14F-4D97-AF65-F5344CB8AC3E}">
        <p14:creationId xmlns:p14="http://schemas.microsoft.com/office/powerpoint/2010/main" val="49727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薪資保障計畫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(Paycheck Protection Program)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sz="3200" dirty="0" smtClean="0"/>
              <a:t>申請無須花費</a:t>
            </a:r>
            <a:endParaRPr lang="en-US" altLang="zh-TW" sz="3200" dirty="0" smtClean="0"/>
          </a:p>
          <a:p>
            <a:r>
              <a:rPr lang="zh-TW" altLang="en-US" sz="3200" dirty="0"/>
              <a:t>此計畫著重</a:t>
            </a:r>
            <a:r>
              <a:rPr lang="zh-TW" altLang="en-US" sz="3200" dirty="0" smtClean="0"/>
              <a:t>於續聘員工、維持薪資給付、幫忙負擔房租費用、房貸費用、以及水電瓦斯等支出</a:t>
            </a:r>
            <a:endParaRPr lang="en-US" altLang="zh-TW" sz="3200" dirty="0" smtClean="0"/>
          </a:p>
          <a:p>
            <a:r>
              <a:rPr lang="zh-TW" altLang="en-US" sz="3200" dirty="0" smtClean="0"/>
              <a:t>貸款可涵蓋費用從 </a:t>
            </a:r>
            <a:r>
              <a:rPr lang="en-US" altLang="zh-TW" sz="3200" dirty="0" smtClean="0"/>
              <a:t>2/15/2020 </a:t>
            </a:r>
            <a:r>
              <a:rPr lang="zh-TW" altLang="en-US" sz="3200" dirty="0" smtClean="0"/>
              <a:t>到 </a:t>
            </a:r>
            <a:r>
              <a:rPr lang="en-US" altLang="zh-TW" sz="3200" dirty="0" smtClean="0"/>
              <a:t>6/30/2020</a:t>
            </a:r>
          </a:p>
          <a:p>
            <a:r>
              <a:rPr lang="zh-TW" altLang="en-US" sz="3200" dirty="0"/>
              <a:t>貸款可</a:t>
            </a:r>
            <a:r>
              <a:rPr lang="zh-TW" altLang="en-US" sz="3200" dirty="0" smtClean="0"/>
              <a:t>以全部或部分免除 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裁員減薪會影響</a:t>
            </a:r>
            <a:r>
              <a:rPr lang="en-US" altLang="zh-TW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3062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latin typeface="PMingLiU" panose="02020500000000000000" pitchFamily="18" charset="-120"/>
                <a:ea typeface="PMingLiU" panose="02020500000000000000" pitchFamily="18" charset="-120"/>
              </a:rPr>
              <a:t>貸款資格</a:t>
            </a:r>
            <a:endParaRPr lang="en-US" sz="54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r>
              <a:rPr lang="zh-TW" altLang="en-US" dirty="0" smtClean="0"/>
              <a:t>僱傭少於</a:t>
            </a:r>
            <a:r>
              <a:rPr lang="en-US" altLang="zh-TW" dirty="0" smtClean="0"/>
              <a:t>500</a:t>
            </a:r>
            <a:r>
              <a:rPr lang="zh-TW" altLang="en-US" dirty="0" smtClean="0"/>
              <a:t>人的企業</a:t>
            </a:r>
            <a:endParaRPr lang="en-US" altLang="zh-TW" dirty="0" smtClean="0"/>
          </a:p>
          <a:p>
            <a:r>
              <a:rPr lang="zh-TW" altLang="en-US" dirty="0" smtClean="0"/>
              <a:t>符合小型企業管理處 </a:t>
            </a:r>
            <a:r>
              <a:rPr lang="en-US" altLang="zh-TW" dirty="0" smtClean="0"/>
              <a:t>(Small Business Administration) </a:t>
            </a:r>
            <a:r>
              <a:rPr lang="zh-TW" altLang="en-US" dirty="0" smtClean="0"/>
              <a:t>規定的小型企業</a:t>
            </a:r>
            <a:endParaRPr lang="en-US" altLang="zh-TW" dirty="0" smtClean="0"/>
          </a:p>
          <a:p>
            <a:r>
              <a:rPr lang="zh-TW" altLang="en-US" dirty="0" smtClean="0"/>
              <a:t>僱傭少於</a:t>
            </a:r>
            <a:r>
              <a:rPr lang="en-US" altLang="zh-TW" dirty="0" smtClean="0"/>
              <a:t>500</a:t>
            </a:r>
            <a:r>
              <a:rPr lang="zh-TW" altLang="en-US" dirty="0" smtClean="0"/>
              <a:t>人的</a:t>
            </a:r>
            <a:r>
              <a:rPr lang="en-US" altLang="zh-TW" dirty="0" smtClean="0"/>
              <a:t>501(c)(3)</a:t>
            </a:r>
            <a:r>
              <a:rPr lang="zh-TW" altLang="en-US" dirty="0" smtClean="0"/>
              <a:t>非營利事業</a:t>
            </a:r>
            <a:endParaRPr lang="en-US" altLang="zh-TW" dirty="0" smtClean="0"/>
          </a:p>
          <a:p>
            <a:r>
              <a:rPr lang="zh-TW" altLang="en-US" dirty="0" smtClean="0"/>
              <a:t>自僱者 </a:t>
            </a:r>
            <a:r>
              <a:rPr lang="en-US" altLang="zh-TW" dirty="0" smtClean="0"/>
              <a:t>(Self-employed)</a:t>
            </a:r>
            <a:r>
              <a:rPr lang="zh-TW" altLang="en-US" dirty="0" smtClean="0"/>
              <a:t>、獨資事業 </a:t>
            </a:r>
            <a:r>
              <a:rPr lang="en-US" altLang="zh-TW" dirty="0" smtClean="0"/>
              <a:t>(Sole-proprietor) </a:t>
            </a:r>
            <a:r>
              <a:rPr lang="zh-TW" altLang="en-US" dirty="0" smtClean="0"/>
              <a:t>或是獨立承包商 </a:t>
            </a:r>
            <a:r>
              <a:rPr lang="en-US" altLang="zh-TW" dirty="0" smtClean="0"/>
              <a:t>(Independent contractor)</a:t>
            </a:r>
          </a:p>
          <a:p>
            <a:r>
              <a:rPr lang="zh-TW" altLang="en-US" dirty="0"/>
              <a:t>符合小型企業管理處的部落企</a:t>
            </a:r>
            <a:r>
              <a:rPr lang="zh-TW" altLang="en-US" dirty="0" smtClean="0"/>
              <a:t>業</a:t>
            </a:r>
            <a:endParaRPr lang="en-US" altLang="zh-TW" dirty="0" smtClean="0"/>
          </a:p>
          <a:p>
            <a:r>
              <a:rPr lang="zh-TW" altLang="en-US" dirty="0" smtClean="0"/>
              <a:t>符合小型企業管理處的</a:t>
            </a:r>
            <a:r>
              <a:rPr lang="en-US" altLang="zh-TW" dirty="0" smtClean="0"/>
              <a:t>501(c)(19)</a:t>
            </a:r>
            <a:r>
              <a:rPr lang="zh-TW" altLang="en-US" dirty="0" smtClean="0"/>
              <a:t>榮民團體</a:t>
            </a:r>
            <a:endParaRPr lang="en-US" altLang="zh-TW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15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貸款所需注意事項</a:t>
            </a:r>
            <a:endParaRPr lang="en-US" sz="54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029200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r>
              <a:rPr lang="zh-TW" altLang="en-US" dirty="0" smtClean="0"/>
              <a:t>企業必須在</a:t>
            </a:r>
            <a:r>
              <a:rPr lang="en-US" altLang="zh-TW" dirty="0"/>
              <a:t>2/15/2020</a:t>
            </a:r>
            <a:r>
              <a:rPr lang="zh-TW" altLang="en-US" dirty="0"/>
              <a:t>之前有商業活</a:t>
            </a:r>
            <a:r>
              <a:rPr lang="zh-TW" altLang="en-US" dirty="0" smtClean="0"/>
              <a:t>動</a:t>
            </a:r>
            <a:endParaRPr lang="en-US" altLang="zh-TW" dirty="0" smtClean="0"/>
          </a:p>
          <a:p>
            <a:r>
              <a:rPr lang="zh-TW" altLang="en-US" dirty="0" smtClean="0"/>
              <a:t>企業必須有員工並支付薪水和薪資稅</a:t>
            </a:r>
            <a:endParaRPr lang="en-US" altLang="zh-TW" dirty="0" smtClean="0"/>
          </a:p>
          <a:p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申請此貸款是保證企業繼續運營下去的必要條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件</a:t>
            </a:r>
            <a:endParaRPr lang="en-US" altLang="zh-CN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借款人會將貸款用於支付員工薪水以保留員工，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或支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付貸款利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息，租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賃費用以及水電等開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支</a:t>
            </a:r>
            <a:endParaRPr lang="en-US" altLang="zh-CN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借款人沒有重複申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請</a:t>
            </a: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及等待此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項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貸款</a:t>
            </a: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en-US" altLang="zh-TW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(</a:t>
            </a: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在不同銀行</a:t>
            </a:r>
            <a:r>
              <a:rPr lang="en-US" altLang="zh-TW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)</a:t>
            </a:r>
            <a:endParaRPr lang="en-US" altLang="zh-CN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在</a:t>
            </a:r>
            <a:r>
              <a:rPr lang="en-US" dirty="0"/>
              <a:t>02/15/2020-12/31/2020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期間，借款人沒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有</a:t>
            </a: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已獲得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其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他類似貸款</a:t>
            </a:r>
            <a:endParaRPr lang="en-US" altLang="zh-CN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56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所需貸款額之計算</a:t>
            </a:r>
            <a:endParaRPr lang="en-US" sz="54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貸款金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額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en-US" altLang="zh-TW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=</a:t>
            </a: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前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一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年</a:t>
            </a: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的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每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月平均薪資成本的</a:t>
            </a:r>
            <a:r>
              <a:rPr 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2.5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倍，總計不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超過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一千萬美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元</a:t>
            </a:r>
            <a:endParaRPr lang="en-US" altLang="zh-CN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薪資成本</a:t>
            </a: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包含</a:t>
            </a:r>
            <a:r>
              <a:rPr lang="en-US" altLang="zh-TW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:</a:t>
            </a:r>
          </a:p>
          <a:p>
            <a:pPr marL="0" lvl="0" indent="0">
              <a:buNone/>
            </a:pP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   </a:t>
            </a:r>
            <a:r>
              <a:rPr lang="en-US" altLang="zh-TW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1.</a:t>
            </a:r>
            <a:r>
              <a:rPr lang="zh-TW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zh-CN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薪</a:t>
            </a:r>
            <a:r>
              <a:rPr lang="zh-CN" altLang="en-US" sz="2600" dirty="0">
                <a:latin typeface="PMingLiU" panose="02020500000000000000" pitchFamily="18" charset="-120"/>
                <a:ea typeface="PMingLiU" panose="02020500000000000000" pitchFamily="18" charset="-120"/>
              </a:rPr>
              <a:t>水，工資</a:t>
            </a:r>
            <a:r>
              <a:rPr lang="zh-CN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以及</a:t>
            </a:r>
            <a:r>
              <a:rPr lang="zh-CN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佣金</a:t>
            </a:r>
            <a:endParaRPr lang="en-US" sz="26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lvl="0" indent="0">
              <a:buNone/>
            </a:pPr>
            <a:r>
              <a:rPr lang="zh-TW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   </a:t>
            </a:r>
            <a:r>
              <a:rPr lang="en-US" altLang="zh-TW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2.</a:t>
            </a:r>
            <a:r>
              <a:rPr lang="zh-TW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zh-CN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小費</a:t>
            </a:r>
            <a:endParaRPr lang="en-US" sz="26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lvl="0" indent="0">
              <a:buNone/>
            </a:pPr>
            <a:r>
              <a:rPr lang="zh-TW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   </a:t>
            </a:r>
            <a:r>
              <a:rPr lang="en-US" altLang="zh-TW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3.</a:t>
            </a:r>
            <a:r>
              <a:rPr lang="zh-TW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zh-CN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員</a:t>
            </a:r>
            <a:r>
              <a:rPr lang="zh-CN" altLang="en-US" sz="2600" dirty="0">
                <a:latin typeface="PMingLiU" panose="02020500000000000000" pitchFamily="18" charset="-120"/>
                <a:ea typeface="PMingLiU" panose="02020500000000000000" pitchFamily="18" charset="-120"/>
              </a:rPr>
              <a:t>工在休假，家庭假以及病假期間的報</a:t>
            </a:r>
            <a:r>
              <a:rPr lang="zh-CN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酬</a:t>
            </a:r>
            <a:endParaRPr lang="en-US" sz="26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lvl="0" indent="0">
              <a:buNone/>
            </a:pPr>
            <a:r>
              <a:rPr lang="zh-TW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   </a:t>
            </a:r>
            <a:r>
              <a:rPr lang="en-US" altLang="zh-TW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4.</a:t>
            </a:r>
            <a:r>
              <a:rPr lang="zh-TW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zh-CN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隔</a:t>
            </a:r>
            <a:r>
              <a:rPr lang="zh-CN" altLang="en-US" sz="2600" dirty="0">
                <a:latin typeface="PMingLiU" panose="02020500000000000000" pitchFamily="18" charset="-120"/>
                <a:ea typeface="PMingLiU" panose="02020500000000000000" pitchFamily="18" charset="-120"/>
              </a:rPr>
              <a:t>離或停工期間的報</a:t>
            </a:r>
            <a:r>
              <a:rPr lang="zh-CN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酬</a:t>
            </a:r>
            <a:endParaRPr lang="en-US" sz="26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lvl="0" indent="0">
              <a:buNone/>
            </a:pPr>
            <a:r>
              <a:rPr lang="zh-TW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   </a:t>
            </a:r>
            <a:r>
              <a:rPr lang="en-US" altLang="zh-TW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5.</a:t>
            </a:r>
            <a:r>
              <a:rPr lang="zh-TW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zh-CN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團</a:t>
            </a:r>
            <a:r>
              <a:rPr lang="zh-CN" altLang="en-US" sz="2600" dirty="0">
                <a:latin typeface="PMingLiU" panose="02020500000000000000" pitchFamily="18" charset="-120"/>
                <a:ea typeface="PMingLiU" panose="02020500000000000000" pitchFamily="18" charset="-120"/>
              </a:rPr>
              <a:t>體醫療保險的費</a:t>
            </a:r>
            <a:r>
              <a:rPr lang="zh-CN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用</a:t>
            </a:r>
            <a:endParaRPr lang="en-US" sz="26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lvl="0" indent="0">
              <a:buNone/>
            </a:pPr>
            <a:r>
              <a:rPr lang="zh-TW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   </a:t>
            </a:r>
            <a:r>
              <a:rPr lang="en-US" altLang="zh-TW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6.</a:t>
            </a:r>
            <a:r>
              <a:rPr lang="zh-TW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zh-CN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退</a:t>
            </a:r>
            <a:r>
              <a:rPr lang="zh-CN" altLang="en-US" sz="2600" dirty="0">
                <a:latin typeface="PMingLiU" panose="02020500000000000000" pitchFamily="18" charset="-120"/>
                <a:ea typeface="PMingLiU" panose="02020500000000000000" pitchFamily="18" charset="-120"/>
              </a:rPr>
              <a:t>休福利</a:t>
            </a:r>
            <a:r>
              <a:rPr lang="zh-CN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金</a:t>
            </a:r>
            <a:endParaRPr lang="en-US" sz="26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lvl="0" indent="0">
              <a:buNone/>
            </a:pPr>
            <a:r>
              <a:rPr lang="zh-TW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   </a:t>
            </a:r>
            <a:r>
              <a:rPr lang="en-US" altLang="zh-TW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7.</a:t>
            </a:r>
            <a:r>
              <a:rPr lang="zh-TW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所</a:t>
            </a:r>
            <a:r>
              <a:rPr lang="zh-TW" altLang="en-US" sz="2600" dirty="0">
                <a:latin typeface="PMingLiU" panose="02020500000000000000" pitchFamily="18" charset="-120"/>
                <a:ea typeface="PMingLiU" panose="02020500000000000000" pitchFamily="18" charset="-120"/>
              </a:rPr>
              <a:t>在</a:t>
            </a:r>
            <a:r>
              <a:rPr lang="zh-TW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州徵收的失業稅 </a:t>
            </a:r>
            <a:r>
              <a:rPr lang="en-US" altLang="zh-TW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(SUI)</a:t>
            </a:r>
            <a:endParaRPr lang="en-US" sz="26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6541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所需貸款額之計算</a:t>
            </a:r>
            <a:endParaRPr lang="en-US" sz="54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10600" cy="45259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薪資成本</a:t>
            </a:r>
            <a:r>
              <a:rPr lang="zh-TW" altLang="en-US" dirty="0" smtClean="0"/>
              <a:t>不包含</a:t>
            </a:r>
            <a:r>
              <a:rPr lang="en-US" altLang="zh-TW" dirty="0" smtClean="0"/>
              <a:t>:</a:t>
            </a:r>
          </a:p>
          <a:p>
            <a:pPr marL="0" lvl="0" indent="0">
              <a:buNone/>
            </a:pPr>
            <a:r>
              <a:rPr lang="zh-TW" altLang="en-US" dirty="0" smtClean="0"/>
              <a:t>    </a:t>
            </a:r>
            <a:r>
              <a:rPr lang="en-US" altLang="zh-TW" sz="2800" dirty="0" smtClean="0"/>
              <a:t>1.</a:t>
            </a:r>
            <a:r>
              <a:rPr lang="zh-TW" altLang="en-US" sz="2800" dirty="0" smtClean="0"/>
              <a:t> </a:t>
            </a:r>
            <a:r>
              <a:rPr lang="zh-CN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任</a:t>
            </a:r>
            <a:r>
              <a:rPr lang="zh-CN" altLang="en-US" sz="2600" dirty="0">
                <a:latin typeface="PMingLiU" panose="02020500000000000000" pitchFamily="18" charset="-120"/>
                <a:ea typeface="PMingLiU" panose="02020500000000000000" pitchFamily="18" charset="-120"/>
              </a:rPr>
              <a:t>何一個員工年薪超過十萬的部</a:t>
            </a:r>
            <a:r>
              <a:rPr lang="zh-CN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分</a:t>
            </a:r>
            <a:endParaRPr lang="en-US" altLang="zh-CN" sz="26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lvl="0" indent="0">
              <a:buNone/>
            </a:pPr>
            <a:r>
              <a:rPr lang="zh-TW" altLang="en-US" sz="2600" dirty="0"/>
              <a:t> </a:t>
            </a:r>
            <a:r>
              <a:rPr lang="zh-TW" altLang="en-US" sz="2600" dirty="0" smtClean="0"/>
              <a:t>   </a:t>
            </a:r>
            <a:r>
              <a:rPr lang="en-US" altLang="zh-TW" sz="2600" dirty="0" smtClean="0"/>
              <a:t>2.</a:t>
            </a:r>
            <a:r>
              <a:rPr lang="zh-TW" altLang="en-US" sz="2600" dirty="0" smtClean="0"/>
              <a:t> </a:t>
            </a:r>
            <a:r>
              <a:rPr lang="zh-CN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聯</a:t>
            </a:r>
            <a:r>
              <a:rPr lang="zh-CN" altLang="en-US" sz="2600" dirty="0">
                <a:latin typeface="PMingLiU" panose="02020500000000000000" pitchFamily="18" charset="-120"/>
                <a:ea typeface="PMingLiU" panose="02020500000000000000" pitchFamily="18" charset="-120"/>
              </a:rPr>
              <a:t>邦薪資所得稅，聯邦社會保險稅</a:t>
            </a:r>
            <a:r>
              <a:rPr lang="zh-CN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和</a:t>
            </a:r>
            <a:endParaRPr lang="en-US" altLang="zh-CN" sz="26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lvl="0" indent="0">
              <a:buNone/>
            </a:pPr>
            <a:r>
              <a:rPr lang="zh-TW" altLang="en-US" sz="2600" dirty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zh-TW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      </a:t>
            </a:r>
            <a:r>
              <a:rPr lang="zh-CN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聯</a:t>
            </a:r>
            <a:r>
              <a:rPr lang="zh-CN" altLang="en-US" sz="2600" dirty="0">
                <a:latin typeface="PMingLiU" panose="02020500000000000000" pitchFamily="18" charset="-120"/>
                <a:ea typeface="PMingLiU" panose="02020500000000000000" pitchFamily="18" charset="-120"/>
              </a:rPr>
              <a:t>邦</a:t>
            </a:r>
            <a:r>
              <a:rPr lang="zh-CN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醫療稅</a:t>
            </a:r>
            <a:endParaRPr lang="en-US" altLang="zh-CN" sz="26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lvl="0" indent="0">
              <a:buNone/>
            </a:pPr>
            <a:r>
              <a:rPr lang="zh-TW" altLang="en-US" sz="2600" dirty="0" smtClean="0"/>
              <a:t>    </a:t>
            </a:r>
            <a:r>
              <a:rPr lang="en-US" altLang="zh-TW" sz="2600" dirty="0" smtClean="0"/>
              <a:t>3.</a:t>
            </a:r>
            <a:r>
              <a:rPr lang="zh-TW" altLang="en-US" sz="2600" dirty="0" smtClean="0"/>
              <a:t> </a:t>
            </a:r>
            <a:r>
              <a:rPr lang="zh-CN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支</a:t>
            </a:r>
            <a:r>
              <a:rPr lang="zh-CN" altLang="en-US" sz="2600" dirty="0">
                <a:latin typeface="PMingLiU" panose="02020500000000000000" pitchFamily="18" charset="-120"/>
                <a:ea typeface="PMingLiU" panose="02020500000000000000" pitchFamily="18" charset="-120"/>
              </a:rPr>
              <a:t>付給主要居住地不在美國的員工的薪資</a:t>
            </a:r>
            <a:endParaRPr lang="en-US" sz="26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lvl="0" indent="0">
              <a:buNone/>
            </a:pPr>
            <a:r>
              <a:rPr lang="zh-TW" altLang="en-US" sz="2600" dirty="0" smtClean="0"/>
              <a:t>    </a:t>
            </a:r>
            <a:r>
              <a:rPr lang="en-US" altLang="zh-TW" sz="2600" dirty="0" smtClean="0"/>
              <a:t>4.</a:t>
            </a:r>
            <a:r>
              <a:rPr lang="zh-TW" altLang="en-US" sz="2600" dirty="0" smtClean="0"/>
              <a:t> </a:t>
            </a:r>
            <a:r>
              <a:rPr lang="zh-CN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已</a:t>
            </a:r>
            <a:r>
              <a:rPr lang="zh-CN" altLang="en-US" sz="2600" dirty="0">
                <a:latin typeface="PMingLiU" panose="02020500000000000000" pitchFamily="18" charset="-120"/>
                <a:ea typeface="PMingLiU" panose="02020500000000000000" pitchFamily="18" charset="-120"/>
              </a:rPr>
              <a:t>依據</a:t>
            </a:r>
            <a:r>
              <a:rPr lang="en-US" sz="2600" dirty="0"/>
              <a:t>Section 7001 </a:t>
            </a:r>
            <a:r>
              <a:rPr lang="zh-CN" altLang="en-US" sz="2600" dirty="0">
                <a:latin typeface="PMingLiU" panose="02020500000000000000" pitchFamily="18" charset="-120"/>
                <a:ea typeface="PMingLiU" panose="02020500000000000000" pitchFamily="18" charset="-120"/>
              </a:rPr>
              <a:t>或者</a:t>
            </a:r>
            <a:r>
              <a:rPr lang="en-US" sz="2600" dirty="0"/>
              <a:t>Section </a:t>
            </a:r>
            <a:r>
              <a:rPr lang="en-US" sz="2600" dirty="0" smtClean="0"/>
              <a:t>7003</a:t>
            </a:r>
            <a:r>
              <a:rPr lang="zh-TW" altLang="en-US" sz="2600" dirty="0" smtClean="0"/>
              <a:t> </a:t>
            </a:r>
            <a:r>
              <a:rPr lang="en-US" altLang="zh-TW" sz="2600" dirty="0" smtClean="0"/>
              <a:t>Families</a:t>
            </a:r>
          </a:p>
          <a:p>
            <a:pPr marL="0" lvl="0" indent="0">
              <a:buNone/>
            </a:pPr>
            <a:r>
              <a:rPr lang="en-US" altLang="zh-TW" sz="2600" dirty="0"/>
              <a:t> </a:t>
            </a:r>
            <a:r>
              <a:rPr lang="en-US" altLang="zh-TW" sz="2600" dirty="0" smtClean="0"/>
              <a:t>       First Coronavirus Response Act </a:t>
            </a:r>
            <a:r>
              <a:rPr lang="zh-TW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獲取的病假薪資                    </a:t>
            </a:r>
            <a:endParaRPr lang="en-US" altLang="zh-TW" sz="26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lvl="0" indent="0">
              <a:buNone/>
            </a:pPr>
            <a:r>
              <a:rPr lang="zh-TW" altLang="en-US" sz="2600" dirty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zh-TW" altLang="en-US" sz="2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      扣抵</a:t>
            </a:r>
            <a:endParaRPr lang="en-US" sz="26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0044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貸款免除額之計算</a:t>
            </a:r>
            <a:endParaRPr lang="en-US" sz="54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525963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借款人可以申請貸款債務免除的金額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為</a:t>
            </a:r>
            <a:r>
              <a:rPr lang="en-US" altLang="zh-TW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:</a:t>
            </a:r>
          </a:p>
          <a:p>
            <a:pPr marL="0" indent="0">
              <a:buNone/>
            </a:pP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  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自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貸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款日起</a:t>
            </a: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的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八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個星期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內</a:t>
            </a: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之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以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下費用的總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和</a:t>
            </a:r>
            <a:endParaRPr lang="en-US" altLang="zh-CN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貸款最高免除金額以貸款總額為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限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lvl="0" indent="0">
              <a:buNone/>
            </a:pP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    </a:t>
            </a:r>
            <a:r>
              <a:rPr lang="en-US" altLang="zh-TW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1.</a:t>
            </a: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薪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資成本，計算方法同上文中薪資成本計算方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法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lvl="0" indent="0">
              <a:buNone/>
            </a:pP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    </a:t>
            </a:r>
            <a:r>
              <a:rPr lang="en-US" altLang="zh-TW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2.</a:t>
            </a: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貸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款利息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lvl="0" indent="0">
              <a:buNone/>
            </a:pP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    </a:t>
            </a:r>
            <a:r>
              <a:rPr lang="en-US" altLang="zh-TW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3.</a:t>
            </a: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租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金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lvl="0" indent="0">
              <a:buNone/>
            </a:pP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    </a:t>
            </a:r>
            <a:r>
              <a:rPr lang="en-US" altLang="zh-TW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4.</a:t>
            </a: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電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費，瓦斯費，水費，交通費，電話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費及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網絡費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lvl="0" indent="0">
              <a:buNone/>
            </a:pP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    </a:t>
            </a:r>
            <a:r>
              <a:rPr lang="en-US" altLang="zh-TW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5.</a:t>
            </a: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對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於支付小費為主的員工，雇主所支付的額外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薪</a:t>
            </a: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資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12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貸款免除額減少的情況</a:t>
            </a:r>
            <a:endParaRPr lang="en-US" sz="54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7630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>
                <a:latin typeface="PMingLiU" panose="02020500000000000000" pitchFamily="18" charset="-120"/>
                <a:ea typeface="PMingLiU" panose="02020500000000000000" pitchFamily="18" charset="-120"/>
              </a:rPr>
              <a:t>情</a:t>
            </a:r>
            <a:r>
              <a:rPr lang="zh-CN" altLang="en-US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形</a:t>
            </a:r>
            <a:r>
              <a:rPr lang="en-US" altLang="zh-CN" b="1" dirty="0" smtClean="0">
                <a:ea typeface="PMingLiU" panose="02020500000000000000" pitchFamily="18" charset="-120"/>
              </a:rPr>
              <a:t>1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</a:t>
            </a:r>
            <a:r>
              <a:rPr lang="zh-CN" altLang="en-US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員</a:t>
            </a:r>
            <a:r>
              <a:rPr lang="zh-CN" altLang="en-US" b="1" dirty="0">
                <a:latin typeface="PMingLiU" panose="02020500000000000000" pitchFamily="18" charset="-120"/>
                <a:ea typeface="PMingLiU" panose="02020500000000000000" pitchFamily="18" charset="-120"/>
              </a:rPr>
              <a:t>工減少</a:t>
            </a:r>
            <a:endParaRPr lang="en-US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債務可免除額度中的薪資成本</a:t>
            </a:r>
            <a:r>
              <a:rPr 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X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貸款日之後八週內月平均全職員工人數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÷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方法</a:t>
            </a:r>
            <a:r>
              <a:rPr 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1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或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是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方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法</a:t>
            </a:r>
            <a:r>
              <a:rPr 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2</a:t>
            </a:r>
          </a:p>
          <a:p>
            <a:pPr marL="0" indent="0">
              <a:buNone/>
            </a:pPr>
            <a:r>
              <a:rPr lang="zh-CN" altLang="en-US" dirty="0" smtClean="0"/>
              <a:t>    </a:t>
            </a:r>
            <a:r>
              <a:rPr lang="en-US" altLang="zh-CN" dirty="0" smtClean="0"/>
              <a:t>1.  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在</a:t>
            </a:r>
            <a:r>
              <a:rPr lang="en-US" dirty="0"/>
              <a:t>02/15/2019-06/30/2019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期間內月平均全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職</a:t>
            </a:r>
            <a:endParaRPr lang="en-US" altLang="zh-CN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        員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工人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數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 </a:t>
            </a:r>
            <a:r>
              <a:rPr lang="en-US" altLang="zh-CN" dirty="0" smtClean="0"/>
              <a:t>2. 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在</a:t>
            </a:r>
            <a:r>
              <a:rPr lang="en-US" dirty="0"/>
              <a:t>01/01/2020-02/29/2020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期間內月平均全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職</a:t>
            </a:r>
            <a:endParaRPr lang="en-US" altLang="zh-CN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en-US" altLang="zh-CN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       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員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工人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數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994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387</TotalTime>
  <Words>1765</Words>
  <Application>Microsoft Office PowerPoint</Application>
  <PresentationFormat>On-screen Show (4:3)</PresentationFormat>
  <Paragraphs>136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PowerPoint Presentation</vt:lpstr>
      <vt:lpstr>經濟紓困安全法案 (Coronavirus Aid, Relief &amp; Economic Security Act)</vt:lpstr>
      <vt:lpstr>薪資保障計畫 (Paycheck Protection Program)</vt:lpstr>
      <vt:lpstr>貸款資格</vt:lpstr>
      <vt:lpstr>貸款所需注意事項</vt:lpstr>
      <vt:lpstr>所需貸款額之計算</vt:lpstr>
      <vt:lpstr>所需貸款額之計算</vt:lpstr>
      <vt:lpstr>貸款免除額之計算</vt:lpstr>
      <vt:lpstr>貸款免除額減少的情況</vt:lpstr>
      <vt:lpstr>貸款免除額減少的情況</vt:lpstr>
      <vt:lpstr>如何申請</vt:lpstr>
      <vt:lpstr>經濟受損災害貸款 Economic Injury Disaster Loan</vt:lpstr>
      <vt:lpstr>PowerPoint Presentation</vt:lpstr>
      <vt:lpstr>PowerPoint Presentation</vt:lpstr>
      <vt:lpstr>PowerPoint Presentation</vt:lpstr>
      <vt:lpstr>PowerPoint Presentation</vt:lpstr>
      <vt:lpstr>雇主減時補助方案 Work Sharing Program </vt:lpstr>
      <vt:lpstr>申請資格</vt:lpstr>
      <vt:lpstr>申請資格</vt:lpstr>
      <vt:lpstr>申請限制</vt:lpstr>
      <vt:lpstr>如何申請</vt:lpstr>
    </vt:vector>
  </TitlesOfParts>
  <Company>The University of North Carolina at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</dc:creator>
  <cp:lastModifiedBy>VL</cp:lastModifiedBy>
  <cp:revision>63</cp:revision>
  <cp:lastPrinted>2020-04-02T07:35:50Z</cp:lastPrinted>
  <dcterms:created xsi:type="dcterms:W3CDTF">2020-04-02T02:23:49Z</dcterms:created>
  <dcterms:modified xsi:type="dcterms:W3CDTF">2020-04-02T09:31:43Z</dcterms:modified>
</cp:coreProperties>
</file>